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324BAB-BC54-4588-E307-B232C0B382CF}" v="242" dt="2026-03-14T00:54:57.1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AFA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5" name="Picture 4" descr="image.png"/>
          <p:cNvPicPr>
            <a:picLocks noChangeAspect="1"/>
          </p:cNvPicPr>
          <p:nvPr/>
        </p:nvPicPr>
        <p:blipFill>
          <a:blip r:embed="rId2"/>
          <a:stretch>
            <a:fillRect/>
          </a:stretch>
        </p:blipFill>
        <p:spPr>
          <a:xfrm>
            <a:off x="320040" y="411480"/>
            <a:ext cx="2639431" cy="640080"/>
          </a:xfrm>
          <a:prstGeom prst="rect">
            <a:avLst/>
          </a:prstGeom>
        </p:spPr>
      </p:pic>
      <p:sp>
        <p:nvSpPr>
          <p:cNvPr id="6" name="TextBox 5"/>
          <p:cNvSpPr txBox="1"/>
          <p:nvPr/>
        </p:nvSpPr>
        <p:spPr>
          <a:xfrm>
            <a:off x="320040" y="1143000"/>
            <a:ext cx="11551615" cy="731520"/>
          </a:xfrm>
          <a:prstGeom prst="rect">
            <a:avLst/>
          </a:prstGeom>
          <a:noFill/>
        </p:spPr>
        <p:txBody>
          <a:bodyPr wrap="none">
            <a:spAutoFit/>
          </a:bodyPr>
          <a:lstStyle/>
          <a:p>
            <a:r>
              <a:rPr sz="4000" b="1">
                <a:solidFill>
                  <a:srgbClr val="004080"/>
                </a:solidFill>
              </a:rPr>
              <a:t>CAMS</a:t>
            </a:r>
          </a:p>
        </p:txBody>
      </p:sp>
      <p:sp>
        <p:nvSpPr>
          <p:cNvPr id="7" name="TextBox 6"/>
          <p:cNvSpPr txBox="1"/>
          <p:nvPr/>
        </p:nvSpPr>
        <p:spPr>
          <a:xfrm>
            <a:off x="338328" y="1920240"/>
            <a:ext cx="11515039" cy="548640"/>
          </a:xfrm>
          <a:prstGeom prst="rect">
            <a:avLst/>
          </a:prstGeom>
          <a:noFill/>
        </p:spPr>
        <p:txBody>
          <a:bodyPr wrap="none">
            <a:spAutoFit/>
          </a:bodyPr>
          <a:lstStyle/>
          <a:p>
            <a:pPr>
              <a:defRPr sz="2200">
                <a:solidFill>
                  <a:srgbClr val="141414"/>
                </a:solidFill>
              </a:defRPr>
            </a:pPr>
            <a:r>
              <a:t>Creating a Motivational State</a:t>
            </a:r>
          </a:p>
          <a:p>
            <a:r>
              <a:t>(Adviser Accelerate Academy Version)</a:t>
            </a:r>
          </a:p>
        </p:txBody>
      </p:sp>
      <p:sp>
        <p:nvSpPr>
          <p:cNvPr id="8" name="TextBox 7"/>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4" name="Picture 3" descr="image.png"/>
          <p:cNvPicPr>
            <a:picLocks noChangeAspect="1"/>
          </p:cNvPicPr>
          <p:nvPr/>
        </p:nvPicPr>
        <p:blipFill>
          <a:blip r:embed="rId2"/>
          <a:stretch>
            <a:fillRect/>
          </a:stretch>
        </p:blipFill>
        <p:spPr>
          <a:xfrm>
            <a:off x="320040" y="411480"/>
            <a:ext cx="2639431" cy="640080"/>
          </a:xfrm>
          <a:prstGeom prst="rect">
            <a:avLst/>
          </a:prstGeom>
        </p:spPr>
      </p:pic>
      <p:sp>
        <p:nvSpPr>
          <p:cNvPr id="5" name="TextBox 4"/>
          <p:cNvSpPr txBox="1"/>
          <p:nvPr/>
        </p:nvSpPr>
        <p:spPr>
          <a:xfrm>
            <a:off x="320040" y="1143000"/>
            <a:ext cx="11551615" cy="731520"/>
          </a:xfrm>
          <a:prstGeom prst="rect">
            <a:avLst/>
          </a:prstGeom>
          <a:noFill/>
        </p:spPr>
        <p:txBody>
          <a:bodyPr wrap="none">
            <a:spAutoFit/>
          </a:bodyPr>
          <a:lstStyle/>
          <a:p>
            <a:r>
              <a:rPr sz="4000" b="1">
                <a:solidFill>
                  <a:srgbClr val="004080"/>
                </a:solidFill>
              </a:rPr>
              <a:t>Visual 3: What Matters Most</a:t>
            </a:r>
          </a:p>
        </p:txBody>
      </p:sp>
      <p:sp>
        <p:nvSpPr>
          <p:cNvPr id="6" name="TextBox 5"/>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sp>
        <p:nvSpPr>
          <p:cNvPr id="7" name="Oval 6"/>
          <p:cNvSpPr/>
          <p:nvPr/>
        </p:nvSpPr>
        <p:spPr>
          <a:xfrm>
            <a:off x="5210844" y="3122964"/>
            <a:ext cx="1554480" cy="960120"/>
          </a:xfrm>
          <a:prstGeom prst="ellipse">
            <a:avLst/>
          </a:prstGeom>
          <a:solidFill>
            <a:srgbClr val="004080"/>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2400" b="1">
                <a:solidFill>
                  <a:srgbClr val="FFFFFF"/>
                </a:solidFill>
              </a:defRPr>
            </a:pPr>
            <a:r>
              <a:t>YOU</a:t>
            </a:r>
          </a:p>
        </p:txBody>
      </p:sp>
      <p:sp>
        <p:nvSpPr>
          <p:cNvPr id="8" name="Oval 7"/>
          <p:cNvSpPr/>
          <p:nvPr/>
        </p:nvSpPr>
        <p:spPr>
          <a:xfrm>
            <a:off x="1035908" y="2261286"/>
            <a:ext cx="1920240" cy="868680"/>
          </a:xfrm>
          <a:prstGeom prst="ellipse">
            <a:avLst/>
          </a:prstGeom>
          <a:solidFill>
            <a:srgbClr val="F5F7FC"/>
          </a:solidFill>
          <a:ln>
            <a:solidFill>
              <a:srgbClr val="D0502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141414"/>
                </a:solidFill>
              </a:defRPr>
            </a:pPr>
            <a:r>
              <a:t>Family</a:t>
            </a:r>
          </a:p>
        </p:txBody>
      </p:sp>
      <p:sp>
        <p:nvSpPr>
          <p:cNvPr id="9" name="Oval 8"/>
          <p:cNvSpPr/>
          <p:nvPr/>
        </p:nvSpPr>
        <p:spPr>
          <a:xfrm>
            <a:off x="8243192" y="2446638"/>
            <a:ext cx="1920240" cy="868680"/>
          </a:xfrm>
          <a:prstGeom prst="ellipse">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141414"/>
                </a:solidFill>
              </a:defRPr>
            </a:pPr>
            <a:r>
              <a:t>Health</a:t>
            </a:r>
          </a:p>
        </p:txBody>
      </p:sp>
      <p:sp>
        <p:nvSpPr>
          <p:cNvPr id="10" name="Oval 9"/>
          <p:cNvSpPr/>
          <p:nvPr/>
        </p:nvSpPr>
        <p:spPr>
          <a:xfrm>
            <a:off x="1633151" y="3875491"/>
            <a:ext cx="1920240" cy="868680"/>
          </a:xfrm>
          <a:prstGeom prst="ellipse">
            <a:avLst/>
          </a:prstGeom>
          <a:solidFill>
            <a:srgbClr val="F5F7FC"/>
          </a:solidFill>
          <a:ln>
            <a:solidFill>
              <a:srgbClr val="D0502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141414"/>
                </a:solidFill>
              </a:defRPr>
            </a:pPr>
            <a:r>
              <a:t>Lifestyle</a:t>
            </a:r>
          </a:p>
        </p:txBody>
      </p:sp>
      <p:sp>
        <p:nvSpPr>
          <p:cNvPr id="11" name="Oval 10"/>
          <p:cNvSpPr/>
          <p:nvPr/>
        </p:nvSpPr>
        <p:spPr>
          <a:xfrm>
            <a:off x="7975462" y="3875491"/>
            <a:ext cx="1920240" cy="868680"/>
          </a:xfrm>
          <a:prstGeom prst="ellipse">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141414"/>
                </a:solidFill>
              </a:defRPr>
            </a:pPr>
            <a:r>
              <a:t>Security</a:t>
            </a:r>
          </a:p>
        </p:txBody>
      </p:sp>
      <p:sp>
        <p:nvSpPr>
          <p:cNvPr id="12" name="Oval 11"/>
          <p:cNvSpPr/>
          <p:nvPr/>
        </p:nvSpPr>
        <p:spPr>
          <a:xfrm>
            <a:off x="4455435" y="1872459"/>
            <a:ext cx="2311536" cy="827492"/>
          </a:xfrm>
          <a:prstGeom prst="ellipse">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141414"/>
                </a:solidFill>
              </a:defRPr>
            </a:pPr>
            <a:r>
              <a:t>Independence</a:t>
            </a:r>
          </a:p>
        </p:txBody>
      </p:sp>
      <p:sp>
        <p:nvSpPr>
          <p:cNvPr id="13" name="Oval 12"/>
          <p:cNvSpPr/>
          <p:nvPr/>
        </p:nvSpPr>
        <p:spPr>
          <a:xfrm>
            <a:off x="4846733" y="4312096"/>
            <a:ext cx="1920240" cy="868680"/>
          </a:xfrm>
          <a:prstGeom prst="ellipse">
            <a:avLst/>
          </a:prstGeom>
          <a:solidFill>
            <a:srgbClr val="F5F7FC"/>
          </a:solidFill>
          <a:ln>
            <a:solidFill>
              <a:srgbClr val="D0502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141414"/>
                </a:solidFill>
              </a:defRPr>
            </a:pPr>
            <a:r>
              <a:t>Travel</a:t>
            </a:r>
          </a:p>
        </p:txBody>
      </p:sp>
      <p:sp>
        <p:nvSpPr>
          <p:cNvPr id="14" name="Rounded Rectangle 13"/>
          <p:cNvSpPr/>
          <p:nvPr/>
        </p:nvSpPr>
        <p:spPr>
          <a:xfrm>
            <a:off x="822960" y="5486400"/>
            <a:ext cx="10545775" cy="868680"/>
          </a:xfrm>
          <a:prstGeom prst="roundRect">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defRPr sz="1600">
                <a:solidFill>
                  <a:srgbClr val="004080"/>
                </a:solidFill>
              </a:defRPr>
            </a:pPr>
            <a:r>
              <a:rPr lang="en-US" dirty="0"/>
              <a:t>Write their names in the middle &amp; then Ask</a:t>
            </a:r>
            <a:r>
              <a:rPr dirty="0"/>
              <a:t>: ‘What’s important to you in life?’ Then: ‘Tell me more about that.’ Use silence. Write their words.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92608"/>
            <a:ext cx="12191695" cy="656539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5" name="Picture 4" descr="image.png"/>
          <p:cNvPicPr>
            <a:picLocks noChangeAspect="1"/>
          </p:cNvPicPr>
          <p:nvPr/>
        </p:nvPicPr>
        <p:blipFill>
          <a:blip r:embed="rId2"/>
          <a:stretch>
            <a:fillRect/>
          </a:stretch>
        </p:blipFill>
        <p:spPr>
          <a:xfrm>
            <a:off x="320040" y="411480"/>
            <a:ext cx="2639431" cy="640080"/>
          </a:xfrm>
          <a:prstGeom prst="rect">
            <a:avLst/>
          </a:prstGeom>
        </p:spPr>
      </p:pic>
      <p:sp>
        <p:nvSpPr>
          <p:cNvPr id="6" name="TextBox 5"/>
          <p:cNvSpPr txBox="1"/>
          <p:nvPr/>
        </p:nvSpPr>
        <p:spPr>
          <a:xfrm>
            <a:off x="320040" y="1143000"/>
            <a:ext cx="11551615" cy="731520"/>
          </a:xfrm>
          <a:prstGeom prst="rect">
            <a:avLst/>
          </a:prstGeom>
          <a:noFill/>
        </p:spPr>
        <p:txBody>
          <a:bodyPr wrap="none">
            <a:spAutoFit/>
          </a:bodyPr>
          <a:lstStyle/>
          <a:p>
            <a:r>
              <a:rPr sz="4000" b="1">
                <a:solidFill>
                  <a:srgbClr val="004080"/>
                </a:solidFill>
              </a:rPr>
              <a:t>Common pitfalls (and fixes)</a:t>
            </a:r>
          </a:p>
        </p:txBody>
      </p:sp>
      <p:sp>
        <p:nvSpPr>
          <p:cNvPr id="7" name="TextBox 6"/>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sp>
        <p:nvSpPr>
          <p:cNvPr id="8" name="TextBox 7"/>
          <p:cNvSpPr txBox="1"/>
          <p:nvPr/>
        </p:nvSpPr>
        <p:spPr>
          <a:xfrm>
            <a:off x="731520" y="1828800"/>
            <a:ext cx="10728655" cy="4206240"/>
          </a:xfrm>
          <a:prstGeom prst="rect">
            <a:avLst/>
          </a:prstGeom>
          <a:noFill/>
        </p:spPr>
        <p:txBody>
          <a:bodyPr wrap="none">
            <a:spAutoFit/>
          </a:bodyPr>
          <a:lstStyle/>
          <a:p>
            <a:pPr>
              <a:defRPr sz="2400">
                <a:solidFill>
                  <a:srgbClr val="141414"/>
                </a:solidFill>
              </a:defRPr>
            </a:pPr>
            <a:r>
              <a:t>Talking products too early → stay in pools + values first</a:t>
            </a:r>
          </a:p>
          <a:p>
            <a:pPr>
              <a:defRPr sz="2400">
                <a:solidFill>
                  <a:srgbClr val="141414"/>
                </a:solidFill>
              </a:defRPr>
            </a:pPr>
            <a:r>
              <a:t>Using jargon → swap for simple analogies</a:t>
            </a:r>
          </a:p>
          <a:p>
            <a:pPr>
              <a:defRPr sz="2400">
                <a:solidFill>
                  <a:srgbClr val="141414"/>
                </a:solidFill>
              </a:defRPr>
            </a:pPr>
            <a:r>
              <a:t>Rushing the values conversation → slow down, listen, reflect</a:t>
            </a:r>
          </a:p>
          <a:p>
            <a:pPr>
              <a:defRPr sz="2400">
                <a:solidFill>
                  <a:srgbClr val="141414"/>
                </a:solidFill>
              </a:defRPr>
            </a:pPr>
            <a:r>
              <a:t>Debating super → teach ‘structure vs investments’</a:t>
            </a:r>
          </a:p>
        </p:txBody>
      </p:sp>
      <p:sp>
        <p:nvSpPr>
          <p:cNvPr id="9" name="Rounded Rectangle 8"/>
          <p:cNvSpPr/>
          <p:nvPr/>
        </p:nvSpPr>
        <p:spPr>
          <a:xfrm>
            <a:off x="731520" y="5577840"/>
            <a:ext cx="10728655" cy="822960"/>
          </a:xfrm>
          <a:prstGeom prst="roundRect">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defRPr sz="1600">
                <a:solidFill>
                  <a:srgbClr val="004080"/>
                </a:solidFill>
              </a:defRPr>
            </a:pPr>
            <a:r>
              <a:t>Trainer tip: Confidence comes from clarity + calm, not more information.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92608"/>
            <a:ext cx="12191695" cy="656539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5" name="Picture 4" descr="image.png"/>
          <p:cNvPicPr>
            <a:picLocks noChangeAspect="1"/>
          </p:cNvPicPr>
          <p:nvPr/>
        </p:nvPicPr>
        <p:blipFill>
          <a:blip r:embed="rId2"/>
          <a:stretch>
            <a:fillRect/>
          </a:stretch>
        </p:blipFill>
        <p:spPr>
          <a:xfrm>
            <a:off x="320040" y="411480"/>
            <a:ext cx="2639431" cy="640080"/>
          </a:xfrm>
          <a:prstGeom prst="rect">
            <a:avLst/>
          </a:prstGeom>
        </p:spPr>
      </p:pic>
      <p:sp>
        <p:nvSpPr>
          <p:cNvPr id="6" name="TextBox 5"/>
          <p:cNvSpPr txBox="1"/>
          <p:nvPr/>
        </p:nvSpPr>
        <p:spPr>
          <a:xfrm>
            <a:off x="320040" y="1143000"/>
            <a:ext cx="11551615" cy="731520"/>
          </a:xfrm>
          <a:prstGeom prst="rect">
            <a:avLst/>
          </a:prstGeom>
          <a:noFill/>
        </p:spPr>
        <p:txBody>
          <a:bodyPr wrap="none">
            <a:spAutoFit/>
          </a:bodyPr>
          <a:lstStyle/>
          <a:p>
            <a:r>
              <a:rPr sz="4000" b="1">
                <a:solidFill>
                  <a:srgbClr val="004080"/>
                </a:solidFill>
              </a:rPr>
              <a:t>Outcome: Motivational State</a:t>
            </a:r>
          </a:p>
        </p:txBody>
      </p:sp>
      <p:sp>
        <p:nvSpPr>
          <p:cNvPr id="7" name="TextBox 6"/>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sp>
        <p:nvSpPr>
          <p:cNvPr id="8" name="TextBox 7"/>
          <p:cNvSpPr txBox="1"/>
          <p:nvPr/>
        </p:nvSpPr>
        <p:spPr>
          <a:xfrm>
            <a:off x="731520" y="1828800"/>
            <a:ext cx="10728655" cy="4206240"/>
          </a:xfrm>
          <a:prstGeom prst="rect">
            <a:avLst/>
          </a:prstGeom>
          <a:noFill/>
        </p:spPr>
        <p:txBody>
          <a:bodyPr wrap="none">
            <a:spAutoFit/>
          </a:bodyPr>
          <a:lstStyle/>
          <a:p>
            <a:pPr>
              <a:defRPr sz="2400">
                <a:solidFill>
                  <a:srgbClr val="141414"/>
                </a:solidFill>
              </a:defRPr>
            </a:pPr>
            <a:r>
              <a:t>Clients feel: clear, calm, confident</a:t>
            </a:r>
          </a:p>
          <a:p>
            <a:pPr>
              <a:defRPr sz="2400">
                <a:solidFill>
                  <a:srgbClr val="141414"/>
                </a:solidFill>
              </a:defRPr>
            </a:pPr>
            <a:r>
              <a:t>They understand: what their money is for</a:t>
            </a:r>
          </a:p>
          <a:p>
            <a:pPr>
              <a:defRPr sz="2400">
                <a:solidFill>
                  <a:srgbClr val="141414"/>
                </a:solidFill>
              </a:defRPr>
            </a:pPr>
            <a:r>
              <a:t>They trust: the process and partnership</a:t>
            </a:r>
          </a:p>
          <a:p>
            <a:pPr>
              <a:defRPr sz="2400">
                <a:solidFill>
                  <a:srgbClr val="141414"/>
                </a:solidFill>
              </a:defRPr>
            </a:pPr>
            <a:r>
              <a:t>Advice value becomes obvious — fees feel justified</a:t>
            </a:r>
          </a:p>
        </p:txBody>
      </p:sp>
      <p:sp>
        <p:nvSpPr>
          <p:cNvPr id="9" name="Rounded Rectangle 8"/>
          <p:cNvSpPr/>
          <p:nvPr/>
        </p:nvSpPr>
        <p:spPr>
          <a:xfrm>
            <a:off x="731520" y="5577840"/>
            <a:ext cx="10728655" cy="822960"/>
          </a:xfrm>
          <a:prstGeom prst="roundRect">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defRPr sz="1600">
                <a:solidFill>
                  <a:srgbClr val="004080"/>
                </a:solidFill>
              </a:defRPr>
            </a:pPr>
            <a:r>
              <a:t>Close line: ‘When we align money with what matters, decisions get easier.’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92608"/>
            <a:ext cx="12191695" cy="656539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5" name="Picture 4" descr="image.png"/>
          <p:cNvPicPr>
            <a:picLocks noChangeAspect="1"/>
          </p:cNvPicPr>
          <p:nvPr/>
        </p:nvPicPr>
        <p:blipFill>
          <a:blip r:embed="rId2"/>
          <a:stretch>
            <a:fillRect/>
          </a:stretch>
        </p:blipFill>
        <p:spPr>
          <a:xfrm>
            <a:off x="320040" y="411480"/>
            <a:ext cx="2639431" cy="640080"/>
          </a:xfrm>
          <a:prstGeom prst="rect">
            <a:avLst/>
          </a:prstGeom>
        </p:spPr>
      </p:pic>
      <p:sp>
        <p:nvSpPr>
          <p:cNvPr id="6" name="TextBox 5"/>
          <p:cNvSpPr txBox="1"/>
          <p:nvPr/>
        </p:nvSpPr>
        <p:spPr>
          <a:xfrm>
            <a:off x="320040" y="1143000"/>
            <a:ext cx="11551615" cy="731520"/>
          </a:xfrm>
          <a:prstGeom prst="rect">
            <a:avLst/>
          </a:prstGeom>
          <a:noFill/>
        </p:spPr>
        <p:txBody>
          <a:bodyPr wrap="none">
            <a:spAutoFit/>
          </a:bodyPr>
          <a:lstStyle/>
          <a:p>
            <a:r>
              <a:rPr sz="4000" b="1">
                <a:solidFill>
                  <a:srgbClr val="004080"/>
                </a:solidFill>
              </a:rPr>
              <a:t>What you’ll be able to do</a:t>
            </a:r>
          </a:p>
        </p:txBody>
      </p:sp>
      <p:sp>
        <p:nvSpPr>
          <p:cNvPr id="7" name="TextBox 6"/>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sp>
        <p:nvSpPr>
          <p:cNvPr id="8" name="TextBox 7"/>
          <p:cNvSpPr txBox="1"/>
          <p:nvPr/>
        </p:nvSpPr>
        <p:spPr>
          <a:xfrm>
            <a:off x="731520" y="1828800"/>
            <a:ext cx="10728655" cy="4206240"/>
          </a:xfrm>
          <a:prstGeom prst="rect">
            <a:avLst/>
          </a:prstGeom>
          <a:noFill/>
        </p:spPr>
        <p:txBody>
          <a:bodyPr wrap="none">
            <a:spAutoFit/>
          </a:bodyPr>
          <a:lstStyle/>
          <a:p>
            <a:pPr>
              <a:defRPr sz="2400">
                <a:solidFill>
                  <a:srgbClr val="141414"/>
                </a:solidFill>
              </a:defRPr>
            </a:pPr>
            <a:r>
              <a:t>Explain CAMS in under 60 seconds</a:t>
            </a:r>
          </a:p>
          <a:p>
            <a:pPr>
              <a:defRPr sz="2400">
                <a:solidFill>
                  <a:srgbClr val="141414"/>
                </a:solidFill>
              </a:defRPr>
            </a:pPr>
            <a:r>
              <a:t>Use 3 simple visuals to build clarity + confidence</a:t>
            </a:r>
          </a:p>
          <a:p>
            <a:pPr>
              <a:defRPr sz="2400">
                <a:solidFill>
                  <a:srgbClr val="141414"/>
                </a:solidFill>
              </a:defRPr>
            </a:pPr>
            <a:r>
              <a:t>Link money decisions back to client values</a:t>
            </a:r>
          </a:p>
          <a:p>
            <a:pPr>
              <a:defRPr sz="2400">
                <a:solidFill>
                  <a:srgbClr val="141414"/>
                </a:solidFill>
              </a:defRPr>
            </a:pPr>
            <a:r>
              <a:t>Create a ‘motivational state’ that makes advice feel obvious</a:t>
            </a:r>
          </a:p>
        </p:txBody>
      </p:sp>
      <p:sp>
        <p:nvSpPr>
          <p:cNvPr id="9" name="Rounded Rectangle 8"/>
          <p:cNvSpPr/>
          <p:nvPr/>
        </p:nvSpPr>
        <p:spPr>
          <a:xfrm>
            <a:off x="731520" y="5577840"/>
            <a:ext cx="10728655" cy="822960"/>
          </a:xfrm>
          <a:prstGeom prst="roundRect">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defRPr sz="1600">
                <a:solidFill>
                  <a:srgbClr val="004080"/>
                </a:solidFill>
              </a:defRPr>
            </a:pPr>
            <a:r>
              <a:t>Trainer tip: Keep it conversational — your job is to lower anxiety first.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92608"/>
            <a:ext cx="12191695" cy="656539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5" name="Picture 4" descr="image.png"/>
          <p:cNvPicPr>
            <a:picLocks noChangeAspect="1"/>
          </p:cNvPicPr>
          <p:nvPr/>
        </p:nvPicPr>
        <p:blipFill>
          <a:blip r:embed="rId2"/>
          <a:stretch>
            <a:fillRect/>
          </a:stretch>
        </p:blipFill>
        <p:spPr>
          <a:xfrm>
            <a:off x="320040" y="411480"/>
            <a:ext cx="2639431" cy="640080"/>
          </a:xfrm>
          <a:prstGeom prst="rect">
            <a:avLst/>
          </a:prstGeom>
        </p:spPr>
      </p:pic>
      <p:sp>
        <p:nvSpPr>
          <p:cNvPr id="6" name="TextBox 5"/>
          <p:cNvSpPr txBox="1"/>
          <p:nvPr/>
        </p:nvSpPr>
        <p:spPr>
          <a:xfrm>
            <a:off x="320040" y="1143000"/>
            <a:ext cx="11551615" cy="731520"/>
          </a:xfrm>
          <a:prstGeom prst="rect">
            <a:avLst/>
          </a:prstGeom>
          <a:noFill/>
        </p:spPr>
        <p:txBody>
          <a:bodyPr wrap="none">
            <a:spAutoFit/>
          </a:bodyPr>
          <a:lstStyle/>
          <a:p>
            <a:r>
              <a:rPr sz="4000" b="1">
                <a:solidFill>
                  <a:srgbClr val="004080"/>
                </a:solidFill>
              </a:rPr>
              <a:t>CAMS in 3 visuals</a:t>
            </a:r>
          </a:p>
        </p:txBody>
      </p:sp>
      <p:sp>
        <p:nvSpPr>
          <p:cNvPr id="7" name="TextBox 6"/>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sp>
        <p:nvSpPr>
          <p:cNvPr id="8" name="TextBox 7"/>
          <p:cNvSpPr txBox="1"/>
          <p:nvPr/>
        </p:nvSpPr>
        <p:spPr>
          <a:xfrm>
            <a:off x="731520" y="1828800"/>
            <a:ext cx="10728655" cy="4206240"/>
          </a:xfrm>
          <a:prstGeom prst="rect">
            <a:avLst/>
          </a:prstGeom>
          <a:noFill/>
        </p:spPr>
        <p:txBody>
          <a:bodyPr wrap="none">
            <a:spAutoFit/>
          </a:bodyPr>
          <a:lstStyle/>
          <a:p>
            <a:pPr>
              <a:defRPr sz="2400">
                <a:solidFill>
                  <a:srgbClr val="141414"/>
                </a:solidFill>
              </a:defRPr>
            </a:pPr>
            <a:r>
              <a:t>1) Three Pools of Wealth (the mud map)</a:t>
            </a:r>
          </a:p>
          <a:p>
            <a:pPr>
              <a:defRPr sz="2400">
                <a:solidFill>
                  <a:srgbClr val="141414"/>
                </a:solidFill>
              </a:defRPr>
            </a:pPr>
            <a:r>
              <a:t>2) Where Investments Live (structure vs investments)</a:t>
            </a:r>
          </a:p>
          <a:p>
            <a:pPr>
              <a:defRPr sz="2400">
                <a:solidFill>
                  <a:srgbClr val="141414"/>
                </a:solidFill>
              </a:defRPr>
            </a:pPr>
            <a:r>
              <a:t>3) What Matters Most (values → motivation)</a:t>
            </a:r>
          </a:p>
        </p:txBody>
      </p:sp>
      <p:sp>
        <p:nvSpPr>
          <p:cNvPr id="9" name="Rounded Rectangle 8"/>
          <p:cNvSpPr/>
          <p:nvPr/>
        </p:nvSpPr>
        <p:spPr>
          <a:xfrm>
            <a:off x="731520" y="5577840"/>
            <a:ext cx="10728655" cy="822960"/>
          </a:xfrm>
          <a:prstGeom prst="roundRect">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defRPr sz="1600">
                <a:solidFill>
                  <a:srgbClr val="004080"/>
                </a:solidFill>
              </a:defRPr>
            </a:pPr>
            <a:r>
              <a:rPr dirty="0"/>
              <a:t>Adviser cue: </a:t>
            </a:r>
            <a:r>
              <a:rPr lang="en-US"/>
              <a:t>Don’t</a:t>
            </a:r>
            <a:r>
              <a:rPr dirty="0"/>
              <a:t> rush. Each step earns trust for the next.</a:t>
            </a:r>
            <a:r>
              <a:rPr lang="en-US" dirty="0"/>
              <a:t> </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4" name="Picture 3" descr="image.png"/>
          <p:cNvPicPr>
            <a:picLocks noChangeAspect="1"/>
          </p:cNvPicPr>
          <p:nvPr/>
        </p:nvPicPr>
        <p:blipFill>
          <a:blip r:embed="rId2"/>
          <a:stretch>
            <a:fillRect/>
          </a:stretch>
        </p:blipFill>
        <p:spPr>
          <a:xfrm>
            <a:off x="320040" y="411480"/>
            <a:ext cx="2639431" cy="640080"/>
          </a:xfrm>
          <a:prstGeom prst="rect">
            <a:avLst/>
          </a:prstGeom>
        </p:spPr>
      </p:pic>
      <p:sp>
        <p:nvSpPr>
          <p:cNvPr id="5" name="TextBox 4"/>
          <p:cNvSpPr txBox="1"/>
          <p:nvPr/>
        </p:nvSpPr>
        <p:spPr>
          <a:xfrm>
            <a:off x="320040" y="1143000"/>
            <a:ext cx="11551615" cy="731520"/>
          </a:xfrm>
          <a:prstGeom prst="rect">
            <a:avLst/>
          </a:prstGeom>
          <a:noFill/>
        </p:spPr>
        <p:txBody>
          <a:bodyPr wrap="none">
            <a:spAutoFit/>
          </a:bodyPr>
          <a:lstStyle/>
          <a:p>
            <a:r>
              <a:rPr sz="4000" b="1">
                <a:solidFill>
                  <a:srgbClr val="004080"/>
                </a:solidFill>
              </a:rPr>
              <a:t>Visual 1: Three Pools of Wealth</a:t>
            </a:r>
          </a:p>
        </p:txBody>
      </p:sp>
      <p:sp>
        <p:nvSpPr>
          <p:cNvPr id="6" name="TextBox 5"/>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sp>
        <p:nvSpPr>
          <p:cNvPr id="7" name="Oval 6"/>
          <p:cNvSpPr/>
          <p:nvPr/>
        </p:nvSpPr>
        <p:spPr>
          <a:xfrm>
            <a:off x="5360773" y="3859839"/>
            <a:ext cx="1645920" cy="1005840"/>
          </a:xfrm>
          <a:prstGeom prst="ellipse">
            <a:avLst/>
          </a:prstGeom>
          <a:solidFill>
            <a:srgbClr val="004080"/>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2600" b="1">
                <a:solidFill>
                  <a:srgbClr val="FFFFFF"/>
                </a:solidFill>
              </a:defRPr>
            </a:pPr>
            <a:r>
              <a:t>YOU</a:t>
            </a:r>
          </a:p>
        </p:txBody>
      </p:sp>
      <p:sp>
        <p:nvSpPr>
          <p:cNvPr id="8" name="Oval 7"/>
          <p:cNvSpPr/>
          <p:nvPr/>
        </p:nvSpPr>
        <p:spPr>
          <a:xfrm>
            <a:off x="1097692" y="3721031"/>
            <a:ext cx="2377440" cy="1143000"/>
          </a:xfrm>
          <a:prstGeom prst="ellipse">
            <a:avLst/>
          </a:prstGeom>
          <a:solidFill>
            <a:srgbClr val="F5F7FC"/>
          </a:solidFill>
          <a:ln>
            <a:solidFill>
              <a:srgbClr val="D0502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141414"/>
                </a:solidFill>
              </a:defRPr>
            </a:pPr>
            <a:r>
              <a:t>Pool 1</a:t>
            </a:r>
          </a:p>
          <a:p>
            <a:pPr algn="ctr">
              <a:defRPr sz="1800" b="1">
                <a:solidFill>
                  <a:srgbClr val="141414"/>
                </a:solidFill>
              </a:defRPr>
            </a:pPr>
            <a:r>
              <a:t>Cash Reserve</a:t>
            </a:r>
          </a:p>
        </p:txBody>
      </p:sp>
      <p:sp>
        <p:nvSpPr>
          <p:cNvPr id="9" name="Oval 8"/>
          <p:cNvSpPr/>
          <p:nvPr/>
        </p:nvSpPr>
        <p:spPr>
          <a:xfrm>
            <a:off x="4881743" y="2075935"/>
            <a:ext cx="2743200" cy="1143000"/>
          </a:xfrm>
          <a:prstGeom prst="ellipse">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141414"/>
                </a:solidFill>
              </a:defRPr>
            </a:pPr>
            <a:r>
              <a:t>Pool 2</a:t>
            </a:r>
          </a:p>
          <a:p>
            <a:pPr algn="ctr">
              <a:defRPr sz="1800" b="1">
                <a:solidFill>
                  <a:srgbClr val="141414"/>
                </a:solidFill>
              </a:defRPr>
            </a:pPr>
            <a:r>
              <a:t>Medium–Long Term</a:t>
            </a:r>
          </a:p>
          <a:p>
            <a:pPr algn="ctr">
              <a:defRPr sz="1800" b="1">
                <a:solidFill>
                  <a:srgbClr val="141414"/>
                </a:solidFill>
              </a:defRPr>
            </a:pPr>
            <a:r>
              <a:t>Wealth</a:t>
            </a:r>
          </a:p>
        </p:txBody>
      </p:sp>
      <p:sp>
        <p:nvSpPr>
          <p:cNvPr id="10" name="Oval 9"/>
          <p:cNvSpPr/>
          <p:nvPr/>
        </p:nvSpPr>
        <p:spPr>
          <a:xfrm>
            <a:off x="8716044" y="3723503"/>
            <a:ext cx="2743200" cy="1143000"/>
          </a:xfrm>
          <a:prstGeom prst="ellipse">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141414"/>
                </a:solidFill>
              </a:defRPr>
            </a:pPr>
            <a:r>
              <a:t>Pool 3</a:t>
            </a:r>
          </a:p>
          <a:p>
            <a:pPr algn="ctr">
              <a:defRPr sz="1800" b="1">
                <a:solidFill>
                  <a:srgbClr val="141414"/>
                </a:solidFill>
              </a:defRPr>
            </a:pPr>
            <a:r>
              <a:t>Retirement</a:t>
            </a:r>
          </a:p>
          <a:p>
            <a:pPr algn="ctr">
              <a:defRPr sz="1800" b="1">
                <a:solidFill>
                  <a:srgbClr val="141414"/>
                </a:solidFill>
              </a:defRPr>
            </a:pPr>
            <a:r>
              <a:t>(Super)</a:t>
            </a:r>
          </a:p>
        </p:txBody>
      </p:sp>
      <p:sp>
        <p:nvSpPr>
          <p:cNvPr id="14" name="Rounded Rectangle 13"/>
          <p:cNvSpPr/>
          <p:nvPr/>
        </p:nvSpPr>
        <p:spPr>
          <a:xfrm>
            <a:off x="731520" y="5486400"/>
            <a:ext cx="10728655" cy="868680"/>
          </a:xfrm>
          <a:prstGeom prst="roundRect">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defRPr sz="1600">
                <a:solidFill>
                  <a:srgbClr val="004080"/>
                </a:solidFill>
              </a:defRPr>
            </a:pPr>
            <a:r>
              <a:rPr lang="en-US">
                <a:ea typeface="Calibri"/>
                <a:cs typeface="Calibri"/>
              </a:rPr>
              <a:t>           </a:t>
            </a:r>
            <a:r>
              <a:rPr lang="en-US" sz="2000">
                <a:solidFill>
                  <a:schemeClr val="tx1"/>
                </a:solidFill>
                <a:ea typeface="Calibri"/>
                <a:cs typeface="Calibri"/>
              </a:rPr>
              <a:t> Foundations – Wealth Protection – Insurance &amp; Estate Planning</a:t>
            </a:r>
            <a:endParaRPr lang="en-US" sz="2000" dirty="0">
              <a:solidFill>
                <a:schemeClr val="tx1"/>
              </a:solidFill>
              <a:ea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92608"/>
            <a:ext cx="12191695" cy="656539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5" name="Picture 4" descr="image.png"/>
          <p:cNvPicPr>
            <a:picLocks noChangeAspect="1"/>
          </p:cNvPicPr>
          <p:nvPr/>
        </p:nvPicPr>
        <p:blipFill>
          <a:blip r:embed="rId2"/>
          <a:stretch>
            <a:fillRect/>
          </a:stretch>
        </p:blipFill>
        <p:spPr>
          <a:xfrm>
            <a:off x="320040" y="411480"/>
            <a:ext cx="2639431" cy="640080"/>
          </a:xfrm>
          <a:prstGeom prst="rect">
            <a:avLst/>
          </a:prstGeom>
        </p:spPr>
      </p:pic>
      <p:sp>
        <p:nvSpPr>
          <p:cNvPr id="6" name="TextBox 5"/>
          <p:cNvSpPr txBox="1"/>
          <p:nvPr/>
        </p:nvSpPr>
        <p:spPr>
          <a:xfrm>
            <a:off x="320040" y="1143000"/>
            <a:ext cx="11551615" cy="731520"/>
          </a:xfrm>
          <a:prstGeom prst="rect">
            <a:avLst/>
          </a:prstGeom>
          <a:noFill/>
        </p:spPr>
        <p:txBody>
          <a:bodyPr wrap="none">
            <a:spAutoFit/>
          </a:bodyPr>
          <a:lstStyle/>
          <a:p>
            <a:r>
              <a:rPr sz="4000" b="1">
                <a:solidFill>
                  <a:srgbClr val="004080"/>
                </a:solidFill>
              </a:rPr>
              <a:t>Pool 1: Cash Reserve</a:t>
            </a:r>
          </a:p>
        </p:txBody>
      </p:sp>
      <p:sp>
        <p:nvSpPr>
          <p:cNvPr id="7" name="TextBox 6"/>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sp>
        <p:nvSpPr>
          <p:cNvPr id="8" name="TextBox 7"/>
          <p:cNvSpPr txBox="1"/>
          <p:nvPr/>
        </p:nvSpPr>
        <p:spPr>
          <a:xfrm>
            <a:off x="731520" y="1828800"/>
            <a:ext cx="10728655" cy="4206240"/>
          </a:xfrm>
          <a:prstGeom prst="rect">
            <a:avLst/>
          </a:prstGeom>
          <a:noFill/>
        </p:spPr>
        <p:txBody>
          <a:bodyPr wrap="none">
            <a:spAutoFit/>
          </a:bodyPr>
          <a:lstStyle/>
          <a:p>
            <a:pPr>
              <a:defRPr sz="2400">
                <a:solidFill>
                  <a:srgbClr val="141414"/>
                </a:solidFill>
              </a:defRPr>
            </a:pPr>
            <a:r>
              <a:t>Purpose: safety + short-term plans</a:t>
            </a:r>
          </a:p>
          <a:p>
            <a:pPr>
              <a:defRPr sz="2400">
                <a:solidFill>
                  <a:srgbClr val="141414"/>
                </a:solidFill>
              </a:defRPr>
            </a:pPr>
            <a:r>
              <a:t>Emergency buffer (peace of mind)</a:t>
            </a:r>
          </a:p>
          <a:p>
            <a:pPr>
              <a:defRPr sz="2400">
                <a:solidFill>
                  <a:srgbClr val="141414"/>
                </a:solidFill>
              </a:defRPr>
            </a:pPr>
            <a:r>
              <a:t>Planned spending in the next 12–24 months</a:t>
            </a:r>
          </a:p>
          <a:p>
            <a:pPr>
              <a:defRPr sz="2400">
                <a:solidFill>
                  <a:srgbClr val="141414"/>
                </a:solidFill>
              </a:defRPr>
            </a:pPr>
            <a:r>
              <a:t>Examples: holidays, renovations, unexpected expenses</a:t>
            </a:r>
          </a:p>
        </p:txBody>
      </p:sp>
      <p:sp>
        <p:nvSpPr>
          <p:cNvPr id="9" name="Rounded Rectangle 8"/>
          <p:cNvSpPr/>
          <p:nvPr/>
        </p:nvSpPr>
        <p:spPr>
          <a:xfrm>
            <a:off x="731520" y="5577840"/>
            <a:ext cx="10728655" cy="822960"/>
          </a:xfrm>
          <a:prstGeom prst="roundRect">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defRPr sz="1600">
                <a:solidFill>
                  <a:srgbClr val="004080"/>
                </a:solidFill>
              </a:defRPr>
            </a:pPr>
            <a:r>
              <a:t>Coach: Anchor to feelings — ‘sleep-at-night money’. No judgement on the amount.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92608"/>
            <a:ext cx="12191695" cy="656539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5" name="Picture 4" descr="image.png"/>
          <p:cNvPicPr>
            <a:picLocks noChangeAspect="1"/>
          </p:cNvPicPr>
          <p:nvPr/>
        </p:nvPicPr>
        <p:blipFill>
          <a:blip r:embed="rId2"/>
          <a:stretch>
            <a:fillRect/>
          </a:stretch>
        </p:blipFill>
        <p:spPr>
          <a:xfrm>
            <a:off x="320040" y="411480"/>
            <a:ext cx="2639431" cy="640080"/>
          </a:xfrm>
          <a:prstGeom prst="rect">
            <a:avLst/>
          </a:prstGeom>
        </p:spPr>
      </p:pic>
      <p:sp>
        <p:nvSpPr>
          <p:cNvPr id="6" name="TextBox 5"/>
          <p:cNvSpPr txBox="1"/>
          <p:nvPr/>
        </p:nvSpPr>
        <p:spPr>
          <a:xfrm>
            <a:off x="320040" y="1143000"/>
            <a:ext cx="11551615" cy="731520"/>
          </a:xfrm>
          <a:prstGeom prst="rect">
            <a:avLst/>
          </a:prstGeom>
          <a:noFill/>
        </p:spPr>
        <p:txBody>
          <a:bodyPr wrap="none">
            <a:spAutoFit/>
          </a:bodyPr>
          <a:lstStyle/>
          <a:p>
            <a:r>
              <a:rPr sz="4000" b="1">
                <a:solidFill>
                  <a:srgbClr val="004080"/>
                </a:solidFill>
              </a:rPr>
              <a:t>Pool 2: Medium–Long Term Wealth</a:t>
            </a:r>
          </a:p>
        </p:txBody>
      </p:sp>
      <p:sp>
        <p:nvSpPr>
          <p:cNvPr id="7" name="TextBox 6"/>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sp>
        <p:nvSpPr>
          <p:cNvPr id="8" name="TextBox 7"/>
          <p:cNvSpPr txBox="1"/>
          <p:nvPr/>
        </p:nvSpPr>
        <p:spPr>
          <a:xfrm>
            <a:off x="731520" y="1828800"/>
            <a:ext cx="10728655" cy="4206240"/>
          </a:xfrm>
          <a:prstGeom prst="rect">
            <a:avLst/>
          </a:prstGeom>
          <a:noFill/>
        </p:spPr>
        <p:txBody>
          <a:bodyPr wrap="none">
            <a:spAutoFit/>
          </a:bodyPr>
          <a:lstStyle/>
          <a:p>
            <a:pPr>
              <a:defRPr sz="2400">
                <a:solidFill>
                  <a:srgbClr val="141414"/>
                </a:solidFill>
              </a:defRPr>
            </a:pPr>
            <a:r>
              <a:t>Purpose: make money work harder (with flexibility)</a:t>
            </a:r>
          </a:p>
          <a:p>
            <a:pPr>
              <a:defRPr sz="2400">
                <a:solidFill>
                  <a:srgbClr val="141414"/>
                </a:solidFill>
              </a:defRPr>
            </a:pPr>
            <a:r>
              <a:t>Investments, property, debt reduction</a:t>
            </a:r>
          </a:p>
          <a:p>
            <a:pPr>
              <a:defRPr sz="2400">
                <a:solidFill>
                  <a:srgbClr val="141414"/>
                </a:solidFill>
              </a:defRPr>
            </a:pPr>
            <a:r>
              <a:t>Accessible if life changes</a:t>
            </a:r>
          </a:p>
          <a:p>
            <a:pPr>
              <a:defRPr sz="2400">
                <a:solidFill>
                  <a:srgbClr val="141414"/>
                </a:solidFill>
              </a:defRPr>
            </a:pPr>
            <a:r>
              <a:t>Volatility is acceptable because the timeframe is longer</a:t>
            </a:r>
          </a:p>
        </p:txBody>
      </p:sp>
      <p:sp>
        <p:nvSpPr>
          <p:cNvPr id="9" name="Rounded Rectangle 8"/>
          <p:cNvSpPr/>
          <p:nvPr/>
        </p:nvSpPr>
        <p:spPr>
          <a:xfrm>
            <a:off x="731520" y="5577840"/>
            <a:ext cx="10728655" cy="822960"/>
          </a:xfrm>
          <a:prstGeom prst="roundRect">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defRPr sz="1600">
                <a:solidFill>
                  <a:srgbClr val="004080"/>
                </a:solidFill>
              </a:defRPr>
            </a:pPr>
            <a:r>
              <a:t>Coach: Reassure — ‘working money’ is allowed to move around short-term.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92608"/>
            <a:ext cx="12191695" cy="656539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5" name="Picture 4" descr="image.png"/>
          <p:cNvPicPr>
            <a:picLocks noChangeAspect="1"/>
          </p:cNvPicPr>
          <p:nvPr/>
        </p:nvPicPr>
        <p:blipFill>
          <a:blip r:embed="rId2"/>
          <a:stretch>
            <a:fillRect/>
          </a:stretch>
        </p:blipFill>
        <p:spPr>
          <a:xfrm>
            <a:off x="320040" y="411480"/>
            <a:ext cx="2639431" cy="640080"/>
          </a:xfrm>
          <a:prstGeom prst="rect">
            <a:avLst/>
          </a:prstGeom>
        </p:spPr>
      </p:pic>
      <p:sp>
        <p:nvSpPr>
          <p:cNvPr id="6" name="TextBox 5"/>
          <p:cNvSpPr txBox="1"/>
          <p:nvPr/>
        </p:nvSpPr>
        <p:spPr>
          <a:xfrm>
            <a:off x="320040" y="1143000"/>
            <a:ext cx="11551615" cy="731520"/>
          </a:xfrm>
          <a:prstGeom prst="rect">
            <a:avLst/>
          </a:prstGeom>
          <a:noFill/>
        </p:spPr>
        <p:txBody>
          <a:bodyPr wrap="none">
            <a:spAutoFit/>
          </a:bodyPr>
          <a:lstStyle/>
          <a:p>
            <a:r>
              <a:rPr sz="4000" b="1">
                <a:solidFill>
                  <a:srgbClr val="004080"/>
                </a:solidFill>
              </a:rPr>
              <a:t>Pool 3: Retirement (Super)</a:t>
            </a:r>
          </a:p>
        </p:txBody>
      </p:sp>
      <p:sp>
        <p:nvSpPr>
          <p:cNvPr id="7" name="TextBox 6"/>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sp>
        <p:nvSpPr>
          <p:cNvPr id="8" name="TextBox 7"/>
          <p:cNvSpPr txBox="1"/>
          <p:nvPr/>
        </p:nvSpPr>
        <p:spPr>
          <a:xfrm>
            <a:off x="731520" y="1828800"/>
            <a:ext cx="10728655" cy="4206240"/>
          </a:xfrm>
          <a:prstGeom prst="rect">
            <a:avLst/>
          </a:prstGeom>
          <a:noFill/>
        </p:spPr>
        <p:txBody>
          <a:bodyPr wrap="none">
            <a:spAutoFit/>
          </a:bodyPr>
          <a:lstStyle/>
          <a:p>
            <a:pPr>
              <a:defRPr sz="2400">
                <a:solidFill>
                  <a:srgbClr val="141414"/>
                </a:solidFill>
              </a:defRPr>
            </a:pPr>
            <a:r>
              <a:t>Purpose: future lifestyle</a:t>
            </a:r>
          </a:p>
          <a:p>
            <a:pPr>
              <a:defRPr sz="2400">
                <a:solidFill>
                  <a:srgbClr val="141414"/>
                </a:solidFill>
              </a:defRPr>
            </a:pPr>
            <a:r>
              <a:t>Tax-effective structure for long-term investing</a:t>
            </a:r>
          </a:p>
          <a:p>
            <a:pPr>
              <a:defRPr sz="2400">
                <a:solidFill>
                  <a:srgbClr val="141414"/>
                </a:solidFill>
              </a:defRPr>
            </a:pPr>
            <a:r>
              <a:t>Rules around access (preservation)</a:t>
            </a:r>
          </a:p>
          <a:p>
            <a:pPr>
              <a:defRPr sz="2400">
                <a:solidFill>
                  <a:srgbClr val="141414"/>
                </a:solidFill>
              </a:defRPr>
            </a:pPr>
            <a:r>
              <a:t>Still important even when retirement feels far away</a:t>
            </a:r>
          </a:p>
        </p:txBody>
      </p:sp>
      <p:sp>
        <p:nvSpPr>
          <p:cNvPr id="9" name="Rounded Rectangle 8"/>
          <p:cNvSpPr/>
          <p:nvPr/>
        </p:nvSpPr>
        <p:spPr>
          <a:xfrm>
            <a:off x="731520" y="5577840"/>
            <a:ext cx="10728655" cy="822960"/>
          </a:xfrm>
          <a:prstGeom prst="roundRect">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defRPr sz="1600">
                <a:solidFill>
                  <a:srgbClr val="004080"/>
                </a:solidFill>
              </a:defRPr>
            </a:pPr>
            <a:r>
              <a:t>Coach: Position super as a *container* — not a separate investment universe.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4" name="Picture 3" descr="image.png"/>
          <p:cNvPicPr>
            <a:picLocks noChangeAspect="1"/>
          </p:cNvPicPr>
          <p:nvPr/>
        </p:nvPicPr>
        <p:blipFill>
          <a:blip r:embed="rId2"/>
          <a:stretch>
            <a:fillRect/>
          </a:stretch>
        </p:blipFill>
        <p:spPr>
          <a:xfrm>
            <a:off x="320040" y="411480"/>
            <a:ext cx="2639431" cy="640080"/>
          </a:xfrm>
          <a:prstGeom prst="rect">
            <a:avLst/>
          </a:prstGeom>
        </p:spPr>
      </p:pic>
      <p:sp>
        <p:nvSpPr>
          <p:cNvPr id="5" name="TextBox 4"/>
          <p:cNvSpPr txBox="1"/>
          <p:nvPr/>
        </p:nvSpPr>
        <p:spPr>
          <a:xfrm>
            <a:off x="320040" y="1143000"/>
            <a:ext cx="11551615" cy="731520"/>
          </a:xfrm>
          <a:prstGeom prst="rect">
            <a:avLst/>
          </a:prstGeom>
          <a:noFill/>
        </p:spPr>
        <p:txBody>
          <a:bodyPr wrap="none">
            <a:spAutoFit/>
          </a:bodyPr>
          <a:lstStyle/>
          <a:p>
            <a:r>
              <a:rPr sz="4000" b="1">
                <a:solidFill>
                  <a:srgbClr val="004080"/>
                </a:solidFill>
              </a:rPr>
              <a:t>Visual 2: Where Investments Live</a:t>
            </a:r>
          </a:p>
        </p:txBody>
      </p:sp>
      <p:sp>
        <p:nvSpPr>
          <p:cNvPr id="6" name="TextBox 5"/>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sp>
        <p:nvSpPr>
          <p:cNvPr id="7" name="Rounded Rectangle 6"/>
          <p:cNvSpPr/>
          <p:nvPr/>
        </p:nvSpPr>
        <p:spPr>
          <a:xfrm>
            <a:off x="822960" y="1920240"/>
            <a:ext cx="5181447" cy="3291840"/>
          </a:xfrm>
          <a:prstGeom prst="roundRect">
            <a:avLst/>
          </a:prstGeom>
          <a:solidFill>
            <a:srgbClr val="F5F7FC"/>
          </a:solidFill>
          <a:ln>
            <a:solidFill>
              <a:srgbClr val="D0502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2200" b="1">
                <a:solidFill>
                  <a:srgbClr val="D05020"/>
                </a:solidFill>
              </a:defRPr>
            </a:pPr>
            <a:r>
              <a:t>NON‑SUPER</a:t>
            </a:r>
          </a:p>
          <a:p>
            <a:pPr>
              <a:defRPr sz="2000">
                <a:solidFill>
                  <a:srgbClr val="141414"/>
                </a:solidFill>
              </a:defRPr>
            </a:pPr>
            <a:r>
              <a:t>• Cash</a:t>
            </a:r>
          </a:p>
          <a:p>
            <a:pPr>
              <a:defRPr sz="2000">
                <a:solidFill>
                  <a:srgbClr val="141414"/>
                </a:solidFill>
              </a:defRPr>
            </a:pPr>
            <a:r>
              <a:t>• Shares</a:t>
            </a:r>
          </a:p>
          <a:p>
            <a:pPr>
              <a:defRPr sz="2000">
                <a:solidFill>
                  <a:srgbClr val="141414"/>
                </a:solidFill>
              </a:defRPr>
            </a:pPr>
            <a:r>
              <a:t>• Property</a:t>
            </a:r>
          </a:p>
          <a:p>
            <a:pPr>
              <a:defRPr sz="2000">
                <a:solidFill>
                  <a:srgbClr val="141414"/>
                </a:solidFill>
              </a:defRPr>
            </a:pPr>
            <a:r>
              <a:t>• Bonds</a:t>
            </a:r>
          </a:p>
          <a:p>
            <a:pPr>
              <a:defRPr sz="2000">
                <a:solidFill>
                  <a:srgbClr val="141414"/>
                </a:solidFill>
              </a:defRPr>
            </a:pPr>
            <a:r>
              <a:t>• Infrastructure</a:t>
            </a:r>
          </a:p>
        </p:txBody>
      </p:sp>
      <p:sp>
        <p:nvSpPr>
          <p:cNvPr id="8" name="Rounded Rectangle 7"/>
          <p:cNvSpPr/>
          <p:nvPr/>
        </p:nvSpPr>
        <p:spPr>
          <a:xfrm>
            <a:off x="6187287" y="1920240"/>
            <a:ext cx="5181447" cy="3291840"/>
          </a:xfrm>
          <a:prstGeom prst="roundRect">
            <a:avLst/>
          </a:prstGeom>
          <a:solidFill>
            <a:srgbClr val="F5F7FC"/>
          </a:solidFill>
          <a:ln>
            <a:solidFill>
              <a:srgbClr val="004080"/>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2200" b="1">
                <a:solidFill>
                  <a:srgbClr val="004080"/>
                </a:solidFill>
              </a:defRPr>
            </a:pPr>
            <a:r>
              <a:t>SUPER</a:t>
            </a:r>
          </a:p>
          <a:p>
            <a:pPr>
              <a:defRPr sz="2000">
                <a:solidFill>
                  <a:srgbClr val="141414"/>
                </a:solidFill>
              </a:defRPr>
            </a:pPr>
            <a:r>
              <a:t>• Cash</a:t>
            </a:r>
          </a:p>
          <a:p>
            <a:pPr>
              <a:defRPr sz="2000">
                <a:solidFill>
                  <a:srgbClr val="141414"/>
                </a:solidFill>
              </a:defRPr>
            </a:pPr>
            <a:r>
              <a:t>• Shares</a:t>
            </a:r>
          </a:p>
          <a:p>
            <a:pPr>
              <a:defRPr sz="2000">
                <a:solidFill>
                  <a:srgbClr val="141414"/>
                </a:solidFill>
              </a:defRPr>
            </a:pPr>
            <a:r>
              <a:t>• Property</a:t>
            </a:r>
          </a:p>
          <a:p>
            <a:pPr>
              <a:defRPr sz="2000">
                <a:solidFill>
                  <a:srgbClr val="141414"/>
                </a:solidFill>
              </a:defRPr>
            </a:pPr>
            <a:r>
              <a:t>• Bonds</a:t>
            </a:r>
          </a:p>
          <a:p>
            <a:pPr>
              <a:defRPr sz="2000">
                <a:solidFill>
                  <a:srgbClr val="141414"/>
                </a:solidFill>
              </a:defRPr>
            </a:pPr>
            <a:r>
              <a:t>• Infrastructure</a:t>
            </a:r>
          </a:p>
        </p:txBody>
      </p:sp>
      <p:sp>
        <p:nvSpPr>
          <p:cNvPr id="9" name="Rounded Rectangle 8"/>
          <p:cNvSpPr/>
          <p:nvPr/>
        </p:nvSpPr>
        <p:spPr>
          <a:xfrm>
            <a:off x="822960" y="5486400"/>
            <a:ext cx="10545775" cy="868680"/>
          </a:xfrm>
          <a:prstGeom prst="round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FFFFFF"/>
                </a:solidFill>
              </a:defRPr>
            </a:pPr>
            <a:r>
              <a:t>Key insight: The structure doesn’t change risk — the investments do.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292608"/>
          </a:xfrm>
          <a:prstGeom prst="rect">
            <a:avLst/>
          </a:prstGeom>
          <a:solidFill>
            <a:srgbClr val="004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11094415" y="0"/>
            <a:ext cx="1097280" cy="292608"/>
          </a:xfrm>
          <a:prstGeom prst="rect">
            <a:avLst/>
          </a:prstGeom>
          <a:solidFill>
            <a:srgbClr val="D050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4" name="Picture 3" descr="image.png"/>
          <p:cNvPicPr>
            <a:picLocks noChangeAspect="1"/>
          </p:cNvPicPr>
          <p:nvPr/>
        </p:nvPicPr>
        <p:blipFill>
          <a:blip r:embed="rId2"/>
          <a:stretch>
            <a:fillRect/>
          </a:stretch>
        </p:blipFill>
        <p:spPr>
          <a:xfrm>
            <a:off x="320040" y="411480"/>
            <a:ext cx="2639431" cy="640080"/>
          </a:xfrm>
          <a:prstGeom prst="rect">
            <a:avLst/>
          </a:prstGeom>
        </p:spPr>
      </p:pic>
      <p:sp>
        <p:nvSpPr>
          <p:cNvPr id="5" name="TextBox 4"/>
          <p:cNvSpPr txBox="1"/>
          <p:nvPr/>
        </p:nvSpPr>
        <p:spPr>
          <a:xfrm>
            <a:off x="320040" y="1143000"/>
            <a:ext cx="2999283" cy="707886"/>
          </a:xfrm>
          <a:prstGeom prst="rect">
            <a:avLst/>
          </a:prstGeom>
          <a:noFill/>
        </p:spPr>
        <p:txBody>
          <a:bodyPr wrap="none" lIns="91440" tIns="45720" rIns="91440" bIns="45720" anchor="t">
            <a:spAutoFit/>
          </a:bodyPr>
          <a:lstStyle/>
          <a:p>
            <a:r>
              <a:rPr sz="4000" b="1">
                <a:solidFill>
                  <a:srgbClr val="004080"/>
                </a:solidFill>
              </a:rPr>
              <a:t>Access &amp; Tax </a:t>
            </a:r>
          </a:p>
        </p:txBody>
      </p:sp>
      <p:sp>
        <p:nvSpPr>
          <p:cNvPr id="6" name="TextBox 5"/>
          <p:cNvSpPr txBox="1"/>
          <p:nvPr/>
        </p:nvSpPr>
        <p:spPr>
          <a:xfrm>
            <a:off x="320040" y="6400800"/>
            <a:ext cx="11551615" cy="274320"/>
          </a:xfrm>
          <a:prstGeom prst="rect">
            <a:avLst/>
          </a:prstGeom>
          <a:noFill/>
        </p:spPr>
        <p:txBody>
          <a:bodyPr wrap="none">
            <a:spAutoFit/>
          </a:bodyPr>
          <a:lstStyle/>
          <a:p>
            <a:pPr>
              <a:defRPr sz="1200">
                <a:solidFill>
                  <a:srgbClr val="5A5A5A"/>
                </a:solidFill>
              </a:defRPr>
            </a:pPr>
            <a:r>
              <a:t>Adviser Accelerate Academy • CAMS Training</a:t>
            </a:r>
          </a:p>
        </p:txBody>
      </p:sp>
      <p:graphicFrame>
        <p:nvGraphicFramePr>
          <p:cNvPr id="7" name="Table 6"/>
          <p:cNvGraphicFramePr>
            <a:graphicFrameLocks noGrp="1"/>
          </p:cNvGraphicFramePr>
          <p:nvPr/>
        </p:nvGraphicFramePr>
        <p:xfrm>
          <a:off x="822960" y="2011680"/>
          <a:ext cx="10545775" cy="2194560"/>
        </p:xfrm>
        <a:graphic>
          <a:graphicData uri="http://schemas.openxmlformats.org/drawingml/2006/table">
            <a:tbl>
              <a:tblPr firstRow="1" bandRow="1">
                <a:tableStyleId>{5C22544A-7EE6-4342-B048-85BDC9FD1C3A}</a:tableStyleId>
              </a:tblPr>
              <a:tblGrid>
                <a:gridCol w="3515258">
                  <a:extLst>
                    <a:ext uri="{9D8B030D-6E8A-4147-A177-3AD203B41FA5}">
                      <a16:colId xmlns:a16="http://schemas.microsoft.com/office/drawing/2014/main" val="20000"/>
                    </a:ext>
                  </a:extLst>
                </a:gridCol>
                <a:gridCol w="3515258">
                  <a:extLst>
                    <a:ext uri="{9D8B030D-6E8A-4147-A177-3AD203B41FA5}">
                      <a16:colId xmlns:a16="http://schemas.microsoft.com/office/drawing/2014/main" val="20001"/>
                    </a:ext>
                  </a:extLst>
                </a:gridCol>
                <a:gridCol w="3515259">
                  <a:extLst>
                    <a:ext uri="{9D8B030D-6E8A-4147-A177-3AD203B41FA5}">
                      <a16:colId xmlns:a16="http://schemas.microsoft.com/office/drawing/2014/main" val="20002"/>
                    </a:ext>
                  </a:extLst>
                </a:gridCol>
              </a:tblGrid>
              <a:tr h="548640">
                <a:tc>
                  <a:txBody>
                    <a:bodyPr/>
                    <a:lstStyle/>
                    <a:p>
                      <a:pPr>
                        <a:defRPr sz="1600" b="1">
                          <a:solidFill>
                            <a:srgbClr val="FFFFFF"/>
                          </a:solidFill>
                        </a:defRPr>
                      </a:pPr>
                      <a:r>
                        <a:t>Structure</a:t>
                      </a:r>
                    </a:p>
                  </a:txBody>
                  <a:tcPr>
                    <a:solidFill>
                      <a:srgbClr val="004080"/>
                    </a:solidFill>
                  </a:tcPr>
                </a:tc>
                <a:tc>
                  <a:txBody>
                    <a:bodyPr/>
                    <a:lstStyle/>
                    <a:p>
                      <a:pPr>
                        <a:defRPr sz="1600" b="1">
                          <a:solidFill>
                            <a:srgbClr val="FFFFFF"/>
                          </a:solidFill>
                        </a:defRPr>
                      </a:pPr>
                      <a:r>
                        <a:t>Access</a:t>
                      </a:r>
                    </a:p>
                  </a:txBody>
                  <a:tcPr>
                    <a:solidFill>
                      <a:srgbClr val="004080"/>
                    </a:solidFill>
                  </a:tcPr>
                </a:tc>
                <a:tc>
                  <a:txBody>
                    <a:bodyPr/>
                    <a:lstStyle/>
                    <a:p>
                      <a:pPr>
                        <a:defRPr sz="1600" b="1">
                          <a:solidFill>
                            <a:srgbClr val="FFFFFF"/>
                          </a:solidFill>
                        </a:defRPr>
                      </a:pPr>
                      <a:r>
                        <a:t>Tax on earnings</a:t>
                      </a:r>
                    </a:p>
                  </a:txBody>
                  <a:tcPr>
                    <a:solidFill>
                      <a:srgbClr val="004080"/>
                    </a:solidFill>
                  </a:tcPr>
                </a:tc>
                <a:extLst>
                  <a:ext uri="{0D108BD9-81ED-4DB2-BD59-A6C34878D82A}">
                    <a16:rowId xmlns:a16="http://schemas.microsoft.com/office/drawing/2014/main" val="10000"/>
                  </a:ext>
                </a:extLst>
              </a:tr>
              <a:tr h="548640">
                <a:tc>
                  <a:txBody>
                    <a:bodyPr/>
                    <a:lstStyle/>
                    <a:p>
                      <a:pPr>
                        <a:defRPr sz="1600">
                          <a:solidFill>
                            <a:srgbClr val="141414"/>
                          </a:solidFill>
                        </a:defRPr>
                      </a:pPr>
                      <a:r>
                        <a:t>Non‑Super</a:t>
                      </a:r>
                    </a:p>
                  </a:txBody>
                  <a:tcPr>
                    <a:solidFill>
                      <a:srgbClr val="F5F7FC"/>
                    </a:solidFill>
                  </a:tcPr>
                </a:tc>
                <a:tc>
                  <a:txBody>
                    <a:bodyPr/>
                    <a:lstStyle/>
                    <a:p>
                      <a:pPr>
                        <a:defRPr sz="1600">
                          <a:solidFill>
                            <a:srgbClr val="141414"/>
                          </a:solidFill>
                        </a:defRPr>
                      </a:pPr>
                      <a:r>
                        <a:t>Anytime</a:t>
                      </a:r>
                    </a:p>
                  </a:txBody>
                  <a:tcPr>
                    <a:solidFill>
                      <a:srgbClr val="F5F7FC"/>
                    </a:solidFill>
                  </a:tcPr>
                </a:tc>
                <a:tc>
                  <a:txBody>
                    <a:bodyPr/>
                    <a:lstStyle/>
                    <a:p>
                      <a:pPr>
                        <a:defRPr sz="1600">
                          <a:solidFill>
                            <a:srgbClr val="141414"/>
                          </a:solidFill>
                        </a:defRPr>
                      </a:pPr>
                      <a:r>
                        <a:t>Your marginal tax rate</a:t>
                      </a:r>
                    </a:p>
                  </a:txBody>
                  <a:tcPr>
                    <a:solidFill>
                      <a:srgbClr val="F5F7FC"/>
                    </a:solidFill>
                  </a:tcPr>
                </a:tc>
                <a:extLst>
                  <a:ext uri="{0D108BD9-81ED-4DB2-BD59-A6C34878D82A}">
                    <a16:rowId xmlns:a16="http://schemas.microsoft.com/office/drawing/2014/main" val="10001"/>
                  </a:ext>
                </a:extLst>
              </a:tr>
              <a:tr h="548640">
                <a:tc>
                  <a:txBody>
                    <a:bodyPr/>
                    <a:lstStyle/>
                    <a:p>
                      <a:pPr>
                        <a:defRPr sz="1600">
                          <a:solidFill>
                            <a:srgbClr val="141414"/>
                          </a:solidFill>
                        </a:defRPr>
                      </a:pPr>
                      <a:r>
                        <a:t>Super (Accumulation)</a:t>
                      </a:r>
                    </a:p>
                  </a:txBody>
                  <a:tcPr>
                    <a:solidFill>
                      <a:srgbClr val="F5F7FC"/>
                    </a:solidFill>
                  </a:tcPr>
                </a:tc>
                <a:tc>
                  <a:txBody>
                    <a:bodyPr/>
                    <a:lstStyle/>
                    <a:p>
                      <a:pPr>
                        <a:defRPr sz="1600">
                          <a:solidFill>
                            <a:srgbClr val="141414"/>
                          </a:solidFill>
                        </a:defRPr>
                      </a:pPr>
                      <a:r>
                        <a:t>Restricted</a:t>
                      </a:r>
                    </a:p>
                  </a:txBody>
                  <a:tcPr>
                    <a:solidFill>
                      <a:srgbClr val="F5F7FC"/>
                    </a:solidFill>
                  </a:tcPr>
                </a:tc>
                <a:tc>
                  <a:txBody>
                    <a:bodyPr/>
                    <a:lstStyle/>
                    <a:p>
                      <a:pPr>
                        <a:defRPr sz="1600">
                          <a:solidFill>
                            <a:srgbClr val="141414"/>
                          </a:solidFill>
                        </a:defRPr>
                      </a:pPr>
                      <a:r>
                        <a:t>Up to 15%</a:t>
                      </a:r>
                    </a:p>
                  </a:txBody>
                  <a:tcPr>
                    <a:solidFill>
                      <a:srgbClr val="F5F7FC"/>
                    </a:solidFill>
                  </a:tcPr>
                </a:tc>
                <a:extLst>
                  <a:ext uri="{0D108BD9-81ED-4DB2-BD59-A6C34878D82A}">
                    <a16:rowId xmlns:a16="http://schemas.microsoft.com/office/drawing/2014/main" val="10002"/>
                  </a:ext>
                </a:extLst>
              </a:tr>
              <a:tr h="548640">
                <a:tc>
                  <a:txBody>
                    <a:bodyPr/>
                    <a:lstStyle/>
                    <a:p>
                      <a:pPr>
                        <a:defRPr sz="1600">
                          <a:solidFill>
                            <a:srgbClr val="141414"/>
                          </a:solidFill>
                        </a:defRPr>
                      </a:pPr>
                      <a:r>
                        <a:t>Super (Pension Phase)</a:t>
                      </a:r>
                    </a:p>
                  </a:txBody>
                  <a:tcPr>
                    <a:solidFill>
                      <a:srgbClr val="F5F7FC"/>
                    </a:solidFill>
                  </a:tcPr>
                </a:tc>
                <a:tc>
                  <a:txBody>
                    <a:bodyPr/>
                    <a:lstStyle/>
                    <a:p>
                      <a:pPr>
                        <a:defRPr sz="1600">
                          <a:solidFill>
                            <a:srgbClr val="141414"/>
                          </a:solidFill>
                        </a:defRPr>
                      </a:pPr>
                      <a:r>
                        <a:t>Accessible</a:t>
                      </a:r>
                    </a:p>
                  </a:txBody>
                  <a:tcPr>
                    <a:solidFill>
                      <a:srgbClr val="F5F7FC"/>
                    </a:solidFill>
                  </a:tcPr>
                </a:tc>
                <a:tc>
                  <a:txBody>
                    <a:bodyPr/>
                    <a:lstStyle/>
                    <a:p>
                      <a:pPr>
                        <a:defRPr sz="1600">
                          <a:solidFill>
                            <a:srgbClr val="141414"/>
                          </a:solidFill>
                        </a:defRPr>
                      </a:pPr>
                      <a:r>
                        <a:t>0%</a:t>
                      </a:r>
                    </a:p>
                  </a:txBody>
                  <a:tcPr>
                    <a:solidFill>
                      <a:srgbClr val="F5F7FC"/>
                    </a:solidFill>
                  </a:tcPr>
                </a:tc>
                <a:extLst>
                  <a:ext uri="{0D108BD9-81ED-4DB2-BD59-A6C34878D82A}">
                    <a16:rowId xmlns:a16="http://schemas.microsoft.com/office/drawing/2014/main" val="10003"/>
                  </a:ext>
                </a:extLst>
              </a:tr>
            </a:tbl>
          </a:graphicData>
        </a:graphic>
      </p:graphicFrame>
      <p:sp>
        <p:nvSpPr>
          <p:cNvPr id="8" name="Rounded Rectangle 7"/>
          <p:cNvSpPr/>
          <p:nvPr/>
        </p:nvSpPr>
        <p:spPr>
          <a:xfrm>
            <a:off x="822960" y="4754880"/>
            <a:ext cx="10545775" cy="1554480"/>
          </a:xfrm>
          <a:prstGeom prst="roundRect">
            <a:avLst/>
          </a:prstGeom>
          <a:solidFill>
            <a:srgbClr val="F5F7FC"/>
          </a:solidFill>
          <a:ln>
            <a:solidFill>
              <a:srgbClr val="D05020"/>
            </a:solidFill>
          </a:ln>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defRPr sz="1600">
                <a:solidFill>
                  <a:srgbClr val="141414"/>
                </a:solidFill>
              </a:defRPr>
            </a:pPr>
            <a:r>
              <a:rPr dirty="0"/>
              <a:t>Coach language:</a:t>
            </a:r>
            <a:r>
              <a:rPr lang="en-US" dirty="0"/>
              <a:t> Its important educate your client on the different characteristics of each area which supports and flows on from the previous demonstration of the two different types of structures to invest within.</a:t>
            </a:r>
            <a:endParaRPr lang="en-US" dirty="0">
              <a:ea typeface="Calibri"/>
              <a:cs typeface="Calibri"/>
            </a:endParaRPr>
          </a:p>
          <a:p>
            <a:r>
              <a:t>• ‘Super isn’t riskier — it’s just a different set of rules.’</a:t>
            </a:r>
          </a:p>
          <a:p>
            <a:r>
              <a:t>• ‘Structure is about access + tax efficiency.’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Office PowerPoint</Application>
  <PresentationFormat>Widescreen</PresentationFormat>
  <Paragraphs>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56</cp:revision>
  <dcterms:created xsi:type="dcterms:W3CDTF">2013-01-27T09:14:16Z</dcterms:created>
  <dcterms:modified xsi:type="dcterms:W3CDTF">2026-03-14T00:55:47Z</dcterms:modified>
  <cp:category/>
</cp:coreProperties>
</file>